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8" r:id="rId2"/>
    <p:sldId id="267" r:id="rId3"/>
    <p:sldId id="265" r:id="rId4"/>
    <p:sldId id="260" r:id="rId5"/>
    <p:sldId id="266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3"/>
    <a:srgbClr val="C2CBD8"/>
    <a:srgbClr val="E8FCFE"/>
    <a:srgbClr val="FEFAF0"/>
    <a:srgbClr val="756FBB"/>
    <a:srgbClr val="3F3F3F"/>
    <a:srgbClr val="F676C2"/>
    <a:srgbClr val="8CD4A9"/>
    <a:srgbClr val="F26098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4" y="192"/>
      </p:cViewPr>
      <p:guideLst>
        <p:guide orient="horz" pos="2160"/>
        <p:guide pos="3840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0543363643187038E-3"/>
          <c:y val="1.6723652182272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5.7351303969446189E-2"/>
          <c:y val="0.15708403591327491"/>
          <c:w val="0.92220867520133865"/>
          <c:h val="0.71310947781164202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8575" cap="rnd">
              <a:solidFill>
                <a:srgbClr val="8CD4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A1-43A7-BB95-E81FCC6354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28575" cap="rnd">
              <a:solidFill>
                <a:srgbClr val="756FB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A1-43A7-BB95-E81FCC6354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A1-43A7-BB95-E81FCC635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228304"/>
        <c:axId val="348228720"/>
      </c:lineChart>
      <c:catAx>
        <c:axId val="3482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348228720"/>
        <c:crosses val="autoZero"/>
        <c:auto val="1"/>
        <c:lblAlgn val="ctr"/>
        <c:lblOffset val="100"/>
        <c:noMultiLvlLbl val="0"/>
      </c:catAx>
      <c:valAx>
        <c:axId val="34822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348228304"/>
        <c:crosses val="autoZero"/>
        <c:crossBetween val="between"/>
      </c:valAx>
      <c:spPr>
        <a:solidFill>
          <a:schemeClr val="bg1">
            <a:alpha val="11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6887186740586"/>
          <c:y val="6.8791492269919777E-2"/>
          <c:w val="0.37437588071689604"/>
          <c:h val="5.3216768160799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차트 제목</a:t>
            </a:r>
          </a:p>
        </c:rich>
      </c:tx>
      <c:layout>
        <c:manualLayout>
          <c:xMode val="edge"/>
          <c:yMode val="edge"/>
          <c:x val="1.3725446257074805E-3"/>
          <c:y val="6.123431692128457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pattFill prst="dkUpDiag">
              <a:fgClr>
                <a:srgbClr val="756FBB"/>
              </a:fgClr>
              <a:bgClr>
                <a:schemeClr val="tx2">
                  <a:lumMod val="20000"/>
                  <a:lumOff val="80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9-4C59-A801-687F59AE74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pattFill prst="dkUpDiag">
              <a:fgClr>
                <a:srgbClr val="FFC000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9-4C59-A801-687F59AE74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pattFill prst="dkUpDiag">
              <a:fgClr>
                <a:srgbClr val="8CD4A9"/>
              </a:fgClr>
              <a:bgClr>
                <a:srgbClr val="DAEBF2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9-4C59-A801-687F59AE7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136048"/>
        <c:axId val="631155184"/>
      </c:barChart>
      <c:catAx>
        <c:axId val="6311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631155184"/>
        <c:crosses val="autoZero"/>
        <c:auto val="1"/>
        <c:lblAlgn val="ctr"/>
        <c:lblOffset val="100"/>
        <c:noMultiLvlLbl val="0"/>
      </c:catAx>
      <c:valAx>
        <c:axId val="63115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63113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435547414024398"/>
          <c:y val="8.4599329364264703E-2"/>
          <c:w val="0.29929556047839784"/>
          <c:h val="5.7671877529697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90CE-539E-4543-8773-D529EA3F3762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2DB49-E364-4C77-B007-0B6C2CFA7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23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F79-714B-44E3-9301-1BCB6021222B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10839450" y="5991225"/>
            <a:ext cx="628649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A6DE54A2-7257-4DD9-A131-C4339BDB7C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34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5169-3417-43BE-BA82-3C3C87550E49}" type="datetime1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54A2-7257-4DD9-A131-C4339BDB7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48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AF3FC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>
            <a:off x="409575" y="266696"/>
            <a:ext cx="11372850" cy="6315078"/>
          </a:xfrm>
          <a:custGeom>
            <a:avLst/>
            <a:gdLst>
              <a:gd name="connsiteX0" fmla="*/ 7620762 w 11372850"/>
              <a:gd name="connsiteY0" fmla="*/ 0 h 6315078"/>
              <a:gd name="connsiteX1" fmla="*/ 10696575 w 11372850"/>
              <a:gd name="connsiteY1" fmla="*/ 0 h 6315078"/>
              <a:gd name="connsiteX2" fmla="*/ 11372850 w 11372850"/>
              <a:gd name="connsiteY2" fmla="*/ 676275 h 6315078"/>
              <a:gd name="connsiteX3" fmla="*/ 11369009 w 11372850"/>
              <a:gd name="connsiteY3" fmla="*/ 714377 h 6315078"/>
              <a:gd name="connsiteX4" fmla="*/ 11372850 w 11372850"/>
              <a:gd name="connsiteY4" fmla="*/ 714377 h 6315078"/>
              <a:gd name="connsiteX5" fmla="*/ 11372850 w 11372850"/>
              <a:gd name="connsiteY5" fmla="*/ 1424448 h 6315078"/>
              <a:gd name="connsiteX6" fmla="*/ 11372850 w 11372850"/>
              <a:gd name="connsiteY6" fmla="*/ 2000252 h 6315078"/>
              <a:gd name="connsiteX7" fmla="*/ 11372849 w 11372850"/>
              <a:gd name="connsiteY7" fmla="*/ 2000252 h 6315078"/>
              <a:gd name="connsiteX8" fmla="*/ 11372849 w 11372850"/>
              <a:gd name="connsiteY8" fmla="*/ 5629071 h 6315078"/>
              <a:gd name="connsiteX9" fmla="*/ 10709477 w 11372850"/>
              <a:gd name="connsiteY9" fmla="*/ 6315078 h 6315078"/>
              <a:gd name="connsiteX10" fmla="*/ 663372 w 11372850"/>
              <a:gd name="connsiteY10" fmla="*/ 6315078 h 6315078"/>
              <a:gd name="connsiteX11" fmla="*/ 0 w 11372850"/>
              <a:gd name="connsiteY11" fmla="*/ 5629071 h 6315078"/>
              <a:gd name="connsiteX12" fmla="*/ 0 w 11372850"/>
              <a:gd name="connsiteY12" fmla="*/ 686011 h 6315078"/>
              <a:gd name="connsiteX13" fmla="*/ 663372 w 11372850"/>
              <a:gd name="connsiteY13" fmla="*/ 4 h 6315078"/>
              <a:gd name="connsiteX14" fmla="*/ 3190875 w 11372850"/>
              <a:gd name="connsiteY14" fmla="*/ 4 h 6315078"/>
              <a:gd name="connsiteX15" fmla="*/ 3190875 w 11372850"/>
              <a:gd name="connsiteY15" fmla="*/ 3 h 6315078"/>
              <a:gd name="connsiteX16" fmla="*/ 7620732 w 11372850"/>
              <a:gd name="connsiteY16" fmla="*/ 3 h 631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72850" h="6315078">
                <a:moveTo>
                  <a:pt x="7620762" y="0"/>
                </a:moveTo>
                <a:lnTo>
                  <a:pt x="10696575" y="0"/>
                </a:lnTo>
                <a:cubicBezTo>
                  <a:pt x="11070071" y="0"/>
                  <a:pt x="11372850" y="302779"/>
                  <a:pt x="11372850" y="676275"/>
                </a:cubicBezTo>
                <a:lnTo>
                  <a:pt x="11369009" y="714377"/>
                </a:lnTo>
                <a:lnTo>
                  <a:pt x="11372850" y="714377"/>
                </a:lnTo>
                <a:lnTo>
                  <a:pt x="11372850" y="1424448"/>
                </a:lnTo>
                <a:lnTo>
                  <a:pt x="11372850" y="2000252"/>
                </a:lnTo>
                <a:lnTo>
                  <a:pt x="11372849" y="2000252"/>
                </a:lnTo>
                <a:lnTo>
                  <a:pt x="11372849" y="5629071"/>
                </a:lnTo>
                <a:cubicBezTo>
                  <a:pt x="11372849" y="6007942"/>
                  <a:pt x="11075847" y="6315078"/>
                  <a:pt x="10709477" y="6315078"/>
                </a:cubicBezTo>
                <a:lnTo>
                  <a:pt x="663372" y="6315078"/>
                </a:lnTo>
                <a:cubicBezTo>
                  <a:pt x="297002" y="6315078"/>
                  <a:pt x="0" y="6007942"/>
                  <a:pt x="0" y="5629071"/>
                </a:cubicBezTo>
                <a:lnTo>
                  <a:pt x="0" y="686011"/>
                </a:lnTo>
                <a:cubicBezTo>
                  <a:pt x="0" y="307140"/>
                  <a:pt x="297002" y="4"/>
                  <a:pt x="663372" y="4"/>
                </a:cubicBezTo>
                <a:lnTo>
                  <a:pt x="3190875" y="4"/>
                </a:lnTo>
                <a:lnTo>
                  <a:pt x="3190875" y="3"/>
                </a:lnTo>
                <a:lnTo>
                  <a:pt x="7620732" y="3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"/>
          <a:stretch>
            <a:fillRect/>
          </a:stretch>
        </p:blipFill>
        <p:spPr>
          <a:xfrm>
            <a:off x="3297174" y="1384173"/>
            <a:ext cx="5429250" cy="2178778"/>
          </a:xfrm>
          <a:custGeom>
            <a:avLst/>
            <a:gdLst>
              <a:gd name="connsiteX0" fmla="*/ 0 w 5429250"/>
              <a:gd name="connsiteY0" fmla="*/ 0 h 2178778"/>
              <a:gd name="connsiteX1" fmla="*/ 5429250 w 5429250"/>
              <a:gd name="connsiteY1" fmla="*/ 0 h 2178778"/>
              <a:gd name="connsiteX2" fmla="*/ 5429250 w 5429250"/>
              <a:gd name="connsiteY2" fmla="*/ 2178778 h 2178778"/>
              <a:gd name="connsiteX3" fmla="*/ 0 w 5429250"/>
              <a:gd name="connsiteY3" fmla="*/ 2178778 h 21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2178778">
                <a:moveTo>
                  <a:pt x="0" y="0"/>
                </a:moveTo>
                <a:lnTo>
                  <a:pt x="5429250" y="0"/>
                </a:lnTo>
                <a:lnTo>
                  <a:pt x="5429250" y="2178778"/>
                </a:lnTo>
                <a:lnTo>
                  <a:pt x="0" y="2178778"/>
                </a:lnTo>
                <a:close/>
              </a:path>
            </a:pathLst>
          </a:custGeom>
        </p:spPr>
      </p:pic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54A2-7257-4DD9-A131-C4339BDB7C8B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342770" y="2639621"/>
            <a:ext cx="550646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EFAF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pPr algn="ctr"/>
            <a:r>
              <a:rPr lang="ko-KR" altLang="en-US" sz="5400" spc="-150" dirty="0" smtClean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차분한 날씨 템플릿</a:t>
            </a:r>
            <a:endParaRPr lang="ko-KR" altLang="en-US" sz="5400" spc="-150" dirty="0">
              <a:ln w="12700">
                <a:solidFill>
                  <a:schemeClr val="tx1">
                    <a:lumMod val="65000"/>
                    <a:lumOff val="3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7000"/>
                  </a:prst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62350" y="3695700"/>
            <a:ext cx="50673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636518" y="3977343"/>
            <a:ext cx="1993132" cy="367553"/>
          </a:xfrm>
          <a:prstGeom prst="roundRect">
            <a:avLst>
              <a:gd name="adj" fmla="val 50000"/>
            </a:avLst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발표자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홍길동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89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AF3FC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자유형 30"/>
          <p:cNvSpPr/>
          <p:nvPr/>
        </p:nvSpPr>
        <p:spPr>
          <a:xfrm>
            <a:off x="409575" y="266700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409575" y="266699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"/>
          <a:stretch>
            <a:fillRect/>
          </a:stretch>
        </p:blipFill>
        <p:spPr>
          <a:xfrm>
            <a:off x="6762750" y="542925"/>
            <a:ext cx="5429250" cy="2178778"/>
          </a:xfrm>
          <a:custGeom>
            <a:avLst/>
            <a:gdLst>
              <a:gd name="connsiteX0" fmla="*/ 0 w 5429250"/>
              <a:gd name="connsiteY0" fmla="*/ 0 h 2178778"/>
              <a:gd name="connsiteX1" fmla="*/ 5429250 w 5429250"/>
              <a:gd name="connsiteY1" fmla="*/ 0 h 2178778"/>
              <a:gd name="connsiteX2" fmla="*/ 5429250 w 5429250"/>
              <a:gd name="connsiteY2" fmla="*/ 2178778 h 2178778"/>
              <a:gd name="connsiteX3" fmla="*/ 0 w 5429250"/>
              <a:gd name="connsiteY3" fmla="*/ 2178778 h 21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2178778">
                <a:moveTo>
                  <a:pt x="0" y="0"/>
                </a:moveTo>
                <a:lnTo>
                  <a:pt x="5429250" y="0"/>
                </a:lnTo>
                <a:lnTo>
                  <a:pt x="5429250" y="2178778"/>
                </a:lnTo>
                <a:lnTo>
                  <a:pt x="0" y="2178778"/>
                </a:lnTo>
                <a:close/>
              </a:path>
            </a:pathLst>
          </a:custGeom>
        </p:spPr>
      </p:pic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54A2-7257-4DD9-A131-C4339BDB7C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84771" y="415379"/>
            <a:ext cx="118814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EFAF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목 차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954849" y="2080825"/>
            <a:ext cx="7568680" cy="644008"/>
          </a:xfrm>
          <a:prstGeom prst="roundRect">
            <a:avLst>
              <a:gd name="adj" fmla="val 50000"/>
            </a:avLst>
          </a:prstGeom>
          <a:pattFill prst="lt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400" spc="-150" dirty="0" smtClean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	</a:t>
            </a:r>
            <a:r>
              <a:rPr lang="en-US" altLang="ko-KR" sz="2400" spc="-150" dirty="0" smtClean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날씨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오늘까지 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'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폭염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'…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전국 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차츰 비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1145349" y="3006082"/>
            <a:ext cx="7568680" cy="644008"/>
          </a:xfrm>
          <a:prstGeom prst="roundRect">
            <a:avLst>
              <a:gd name="adj" fmla="val 50000"/>
            </a:avLst>
          </a:prstGeom>
          <a:pattFill prst="lt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	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2400" spc="-150" dirty="0" err="1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뉴스터치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불필요한 스펙 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위는 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한자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·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한국사 자격증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335849" y="3934469"/>
            <a:ext cx="7568680" cy="644008"/>
          </a:xfrm>
          <a:prstGeom prst="roundRect">
            <a:avLst>
              <a:gd name="adj" fmla="val 50000"/>
            </a:avLst>
          </a:prstGeom>
          <a:pattFill prst="lt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	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취업자 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개월 연속 감소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…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월 실업률 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최악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526349" y="4862856"/>
            <a:ext cx="7568680" cy="644008"/>
          </a:xfrm>
          <a:prstGeom prst="roundRect">
            <a:avLst>
              <a:gd name="adj" fmla="val 50000"/>
            </a:avLst>
          </a:prstGeom>
          <a:pattFill prst="lt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	'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유동성 위기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' 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수출 기업에 </a:t>
            </a:r>
            <a:r>
              <a:rPr lang="en-US" altLang="ko-KR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400" spc="-150" dirty="0">
                <a:ln w="12700">
                  <a:solidFill>
                    <a:schemeClr val="bg1">
                      <a:alpha val="67000"/>
                    </a:schemeClr>
                  </a:solidFill>
                </a:ln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천억원 추가 투입</a:t>
            </a:r>
          </a:p>
        </p:txBody>
      </p:sp>
    </p:spTree>
    <p:extLst>
      <p:ext uri="{BB962C8B-B14F-4D97-AF65-F5344CB8AC3E}">
        <p14:creationId xmlns:p14="http://schemas.microsoft.com/office/powerpoint/2010/main" val="14472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AF3FC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자유형 30"/>
          <p:cNvSpPr/>
          <p:nvPr/>
        </p:nvSpPr>
        <p:spPr>
          <a:xfrm>
            <a:off x="409575" y="266700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409575" y="266699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771" y="415379"/>
            <a:ext cx="743665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EFAF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날씨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오늘까지 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폭염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'…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전국 차츰 비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984771" y="1544195"/>
            <a:ext cx="10359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때이른 더위에 고생 참 많으시죠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"/>
          <a:stretch>
            <a:fillRect/>
          </a:stretch>
        </p:blipFill>
        <p:spPr>
          <a:xfrm>
            <a:off x="6762750" y="542925"/>
            <a:ext cx="5429250" cy="2178778"/>
          </a:xfrm>
          <a:custGeom>
            <a:avLst/>
            <a:gdLst>
              <a:gd name="connsiteX0" fmla="*/ 0 w 5429250"/>
              <a:gd name="connsiteY0" fmla="*/ 0 h 2178778"/>
              <a:gd name="connsiteX1" fmla="*/ 5429250 w 5429250"/>
              <a:gd name="connsiteY1" fmla="*/ 0 h 2178778"/>
              <a:gd name="connsiteX2" fmla="*/ 5429250 w 5429250"/>
              <a:gd name="connsiteY2" fmla="*/ 2178778 h 2178778"/>
              <a:gd name="connsiteX3" fmla="*/ 0 w 5429250"/>
              <a:gd name="connsiteY3" fmla="*/ 2178778 h 21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2178778">
                <a:moveTo>
                  <a:pt x="0" y="0"/>
                </a:moveTo>
                <a:lnTo>
                  <a:pt x="5429250" y="0"/>
                </a:lnTo>
                <a:lnTo>
                  <a:pt x="5429250" y="2178778"/>
                </a:lnTo>
                <a:lnTo>
                  <a:pt x="0" y="2178778"/>
                </a:lnTo>
                <a:close/>
              </a:path>
            </a:pathLst>
          </a:custGeom>
        </p:spPr>
      </p:pic>
      <p:sp>
        <p:nvSpPr>
          <p:cNvPr id="6" name="직사각형 5"/>
          <p:cNvSpPr/>
          <p:nvPr/>
        </p:nvSpPr>
        <p:spPr>
          <a:xfrm>
            <a:off x="984771" y="2076528"/>
            <a:ext cx="5111230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0000"/>
              </a:lnSpc>
              <a:defRPr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그래도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폭염 수준의 더위는 오늘까지만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견뎌주시면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되겠습니다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70000"/>
              </a:lnSpc>
              <a:defRPr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오늘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서울의 낮 기온이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32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대구가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34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 등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전국이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 선을 넘나들겠고요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오늘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이후로는 폭염의 기세가 차츰 꺾이겠습니다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70000"/>
              </a:lnSpc>
              <a:defRPr/>
            </a:pP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70000"/>
              </a:lnSpc>
              <a:defRPr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이제는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장마에 대비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잘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해주셔야겠습니다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70000"/>
              </a:lnSpc>
              <a:defRPr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당장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 오후부터 제주도에는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이른 장마가 찾아오겠고요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70000"/>
              </a:lnSpc>
              <a:defRPr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밤이면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서울을 비롯한 전국적으로도 비가 내리겠습니다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70000"/>
              </a:lnSpc>
              <a:defRPr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특히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제주 남부와 산지에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최고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100mm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이상 쏟아지면서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호우주의보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까지 내려지겠고요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충청과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남부 지방에도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70mm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까지 비가 내리겠습니다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이들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지역을 중심으로는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벼락과 돌풍도 동반되겠고요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</a:b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서울 등 중북부 지방에는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30mm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까지는 내릴 수 있겠습니다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83598" y="2436626"/>
            <a:ext cx="5111229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오늘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차츰 흐려지면서 오후에 </a:t>
            </a:r>
            <a:r>
              <a:rPr lang="ko-KR" altLang="en-US" sz="14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호남과 제주를 시작으로 밤이면 </a:t>
            </a:r>
            <a:r>
              <a:rPr lang="ko-KR" altLang="en-US" sz="14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서울을 </a:t>
            </a:r>
            <a:r>
              <a:rPr lang="ko-KR" altLang="en-US" sz="14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비롯한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전국에 비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내리겠고요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동안 </a:t>
            </a:r>
            <a:r>
              <a:rPr lang="ko-KR" altLang="en-US" sz="14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경기 남부를 비롯한 </a:t>
            </a:r>
            <a:r>
              <a:rPr lang="ko-KR" altLang="en-US" sz="14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대부분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지방에서는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먼지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약간 쌓일 수 있겠습니다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7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현재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기온 보시면 강릉과 전주 등지가 </a:t>
            </a:r>
            <a:r>
              <a:rPr lang="ko-KR" altLang="en-US" sz="14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열대야 수준에 버금가는 기온을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보이고 있는데요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낮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기온도 서울과 강릉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대전과 광주가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32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 선까지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오르겠고요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안동과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대구는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34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 선까지 오르겠습니다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7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비는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내일 아침이면 대부분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그치겠고요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이후로도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주말에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전국에 비 예보가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나와 있습니다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날씨였습니다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54A2-7257-4DD9-A131-C4339BDB7C8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AF3FC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자유형 30"/>
          <p:cNvSpPr/>
          <p:nvPr/>
        </p:nvSpPr>
        <p:spPr>
          <a:xfrm>
            <a:off x="409575" y="266700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409575" y="266699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771" y="415379"/>
            <a:ext cx="743665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EFAF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날씨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오늘까지 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폭염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'…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전국 차츰 비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"/>
          <a:stretch>
            <a:fillRect/>
          </a:stretch>
        </p:blipFill>
        <p:spPr>
          <a:xfrm>
            <a:off x="6762750" y="542925"/>
            <a:ext cx="5429250" cy="2178778"/>
          </a:xfrm>
          <a:custGeom>
            <a:avLst/>
            <a:gdLst>
              <a:gd name="connsiteX0" fmla="*/ 0 w 5429250"/>
              <a:gd name="connsiteY0" fmla="*/ 0 h 2178778"/>
              <a:gd name="connsiteX1" fmla="*/ 5429250 w 5429250"/>
              <a:gd name="connsiteY1" fmla="*/ 0 h 2178778"/>
              <a:gd name="connsiteX2" fmla="*/ 5429250 w 5429250"/>
              <a:gd name="connsiteY2" fmla="*/ 2178778 h 2178778"/>
              <a:gd name="connsiteX3" fmla="*/ 0 w 5429250"/>
              <a:gd name="connsiteY3" fmla="*/ 2178778 h 21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2178778">
                <a:moveTo>
                  <a:pt x="0" y="0"/>
                </a:moveTo>
                <a:lnTo>
                  <a:pt x="5429250" y="0"/>
                </a:lnTo>
                <a:lnTo>
                  <a:pt x="5429250" y="2178778"/>
                </a:lnTo>
                <a:lnTo>
                  <a:pt x="0" y="2178778"/>
                </a:lnTo>
                <a:close/>
              </a:path>
            </a:pathLst>
          </a:custGeom>
        </p:spPr>
      </p:pic>
      <p:sp>
        <p:nvSpPr>
          <p:cNvPr id="3" name="직사각형 2"/>
          <p:cNvSpPr/>
          <p:nvPr/>
        </p:nvSpPr>
        <p:spPr>
          <a:xfrm>
            <a:off x="1783080" y="2039112"/>
            <a:ext cx="1426464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984771" y="1544195"/>
            <a:ext cx="10216629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오늘 차츰 흐려지면서 오후에 호남과 제주를 시작으로 밤이면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서울을 비롯한 전국에 비가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내리겠고요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7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동안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경기 남부를 비롯한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대부분 지방에서는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먼지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약간 쌓일 수 있겠습니다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7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기온 보시면 강릉과 전주 등지가 열대야 수준에 버금가는 기온을 보이고 있는데요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낮 </a:t>
            </a:r>
            <a:r>
              <a:rPr lang="ko-KR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기온도 서울과 강릉</a:t>
            </a:r>
            <a:r>
              <a:rPr lang="en-US" altLang="ko-K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대전과 광주가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32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 선까지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오르겠고요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안동과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대구는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34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 선까지 오르겠습니다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7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비는 </a:t>
            </a:r>
            <a:r>
              <a:rPr lang="ko-KR" altLang="en-US" sz="1400" dirty="0">
                <a:solidFill>
                  <a:srgbClr val="8CD4A9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내일 아침이면 대부분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그치겠고요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7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이후로도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주말에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전국에 비 예보가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나와 있습니다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70000"/>
              </a:lnSpc>
            </a:pP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7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날씨였습니다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54A2-7257-4DD9-A131-C4339BDB7C8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9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AF3FC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자유형 30"/>
          <p:cNvSpPr/>
          <p:nvPr/>
        </p:nvSpPr>
        <p:spPr>
          <a:xfrm>
            <a:off x="409575" y="266700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409575" y="266699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771" y="415379"/>
            <a:ext cx="743665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EFAF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날씨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오늘까지 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폭염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'…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전국 차츰 비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"/>
          <a:stretch>
            <a:fillRect/>
          </a:stretch>
        </p:blipFill>
        <p:spPr>
          <a:xfrm>
            <a:off x="6762750" y="542925"/>
            <a:ext cx="5429250" cy="2178778"/>
          </a:xfrm>
          <a:custGeom>
            <a:avLst/>
            <a:gdLst>
              <a:gd name="connsiteX0" fmla="*/ 0 w 5429250"/>
              <a:gd name="connsiteY0" fmla="*/ 0 h 2178778"/>
              <a:gd name="connsiteX1" fmla="*/ 5429250 w 5429250"/>
              <a:gd name="connsiteY1" fmla="*/ 0 h 2178778"/>
              <a:gd name="connsiteX2" fmla="*/ 5429250 w 5429250"/>
              <a:gd name="connsiteY2" fmla="*/ 2178778 h 2178778"/>
              <a:gd name="connsiteX3" fmla="*/ 0 w 5429250"/>
              <a:gd name="connsiteY3" fmla="*/ 2178778 h 21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2178778">
                <a:moveTo>
                  <a:pt x="0" y="0"/>
                </a:moveTo>
                <a:lnTo>
                  <a:pt x="5429250" y="0"/>
                </a:lnTo>
                <a:lnTo>
                  <a:pt x="5429250" y="2178778"/>
                </a:lnTo>
                <a:lnTo>
                  <a:pt x="0" y="2178778"/>
                </a:lnTo>
                <a:close/>
              </a:path>
            </a:pathLst>
          </a:custGeom>
        </p:spPr>
      </p:pic>
      <p:sp>
        <p:nvSpPr>
          <p:cNvPr id="55" name="TextBox 54"/>
          <p:cNvSpPr txBox="1"/>
          <p:nvPr/>
        </p:nvSpPr>
        <p:spPr>
          <a:xfrm>
            <a:off x="1824889" y="3776083"/>
            <a:ext cx="163178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54A2-7257-4DD9-A131-C4339BDB7C8B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45268"/>
              </p:ext>
            </p:extLst>
          </p:nvPr>
        </p:nvGraphicFramePr>
        <p:xfrm>
          <a:off x="1241425" y="2024457"/>
          <a:ext cx="7884287" cy="3503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366">
                  <a:extLst>
                    <a:ext uri="{9D8B030D-6E8A-4147-A177-3AD203B41FA5}">
                      <a16:colId xmlns:a16="http://schemas.microsoft.com/office/drawing/2014/main" val="2553471996"/>
                    </a:ext>
                  </a:extLst>
                </a:gridCol>
                <a:gridCol w="2250307">
                  <a:extLst>
                    <a:ext uri="{9D8B030D-6E8A-4147-A177-3AD203B41FA5}">
                      <a16:colId xmlns:a16="http://schemas.microsoft.com/office/drawing/2014/main" val="2139435879"/>
                    </a:ext>
                  </a:extLst>
                </a:gridCol>
                <a:gridCol w="2250307">
                  <a:extLst>
                    <a:ext uri="{9D8B030D-6E8A-4147-A177-3AD203B41FA5}">
                      <a16:colId xmlns:a16="http://schemas.microsoft.com/office/drawing/2014/main" val="3577928860"/>
                    </a:ext>
                  </a:extLst>
                </a:gridCol>
                <a:gridCol w="2250307">
                  <a:extLst>
                    <a:ext uri="{9D8B030D-6E8A-4147-A177-3AD203B41FA5}">
                      <a16:colId xmlns:a16="http://schemas.microsoft.com/office/drawing/2014/main" val="997767150"/>
                    </a:ext>
                  </a:extLst>
                </a:gridCol>
              </a:tblGrid>
              <a:tr h="5398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No.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지역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낮 기온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기상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870408"/>
                  </a:ext>
                </a:extLst>
              </a:tr>
              <a:tr h="4939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01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서울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32</a:t>
                      </a:r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℃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비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199447"/>
                  </a:ext>
                </a:extLst>
              </a:tr>
              <a:tr h="4939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대구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34</a:t>
                      </a:r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℃</a:t>
                      </a: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열대야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06811"/>
                  </a:ext>
                </a:extLst>
              </a:tr>
              <a:tr h="4939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03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경기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30</a:t>
                      </a:r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℃</a:t>
                      </a: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차츰 비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143846"/>
                  </a:ext>
                </a:extLst>
              </a:tr>
              <a:tr h="4939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04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충청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31</a:t>
                      </a:r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℃</a:t>
                      </a: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벼락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309609"/>
                  </a:ext>
                </a:extLst>
              </a:tr>
              <a:tr h="4939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05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전라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32</a:t>
                      </a:r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℃</a:t>
                      </a: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돌풍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889009"/>
                  </a:ext>
                </a:extLst>
              </a:tr>
              <a:tr h="4939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06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제주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30</a:t>
                      </a:r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℃</a:t>
                      </a: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장마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09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AF3FC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자유형 30"/>
          <p:cNvSpPr/>
          <p:nvPr/>
        </p:nvSpPr>
        <p:spPr>
          <a:xfrm>
            <a:off x="409575" y="266700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409575" y="266699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771" y="415379"/>
            <a:ext cx="743665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EFAF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날씨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오늘까지 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폭염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'…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전국 차츰 비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"/>
          <a:stretch>
            <a:fillRect/>
          </a:stretch>
        </p:blipFill>
        <p:spPr>
          <a:xfrm>
            <a:off x="6762750" y="542925"/>
            <a:ext cx="5429250" cy="2178778"/>
          </a:xfrm>
          <a:custGeom>
            <a:avLst/>
            <a:gdLst>
              <a:gd name="connsiteX0" fmla="*/ 0 w 5429250"/>
              <a:gd name="connsiteY0" fmla="*/ 0 h 2178778"/>
              <a:gd name="connsiteX1" fmla="*/ 5429250 w 5429250"/>
              <a:gd name="connsiteY1" fmla="*/ 0 h 2178778"/>
              <a:gd name="connsiteX2" fmla="*/ 5429250 w 5429250"/>
              <a:gd name="connsiteY2" fmla="*/ 2178778 h 2178778"/>
              <a:gd name="connsiteX3" fmla="*/ 0 w 5429250"/>
              <a:gd name="connsiteY3" fmla="*/ 2178778 h 21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2178778">
                <a:moveTo>
                  <a:pt x="0" y="0"/>
                </a:moveTo>
                <a:lnTo>
                  <a:pt x="5429250" y="0"/>
                </a:lnTo>
                <a:lnTo>
                  <a:pt x="5429250" y="2178778"/>
                </a:lnTo>
                <a:lnTo>
                  <a:pt x="0" y="2178778"/>
                </a:lnTo>
                <a:close/>
              </a:path>
            </a:pathLst>
          </a:cu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54A2-7257-4DD9-A131-C4339BDB7C8B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766779622"/>
              </p:ext>
            </p:extLst>
          </p:nvPr>
        </p:nvGraphicFramePr>
        <p:xfrm>
          <a:off x="984771" y="1581912"/>
          <a:ext cx="6834631" cy="455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3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AF3FC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자유형 30"/>
          <p:cNvSpPr/>
          <p:nvPr/>
        </p:nvSpPr>
        <p:spPr>
          <a:xfrm>
            <a:off x="409575" y="266700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409575" y="266699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771" y="415379"/>
            <a:ext cx="743665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EFAF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날씨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오늘까지 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폭염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'…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전국 차츰 비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"/>
          <a:stretch>
            <a:fillRect/>
          </a:stretch>
        </p:blipFill>
        <p:spPr>
          <a:xfrm>
            <a:off x="6762750" y="542925"/>
            <a:ext cx="5429250" cy="2178778"/>
          </a:xfrm>
          <a:custGeom>
            <a:avLst/>
            <a:gdLst>
              <a:gd name="connsiteX0" fmla="*/ 0 w 5429250"/>
              <a:gd name="connsiteY0" fmla="*/ 0 h 2178778"/>
              <a:gd name="connsiteX1" fmla="*/ 5429250 w 5429250"/>
              <a:gd name="connsiteY1" fmla="*/ 0 h 2178778"/>
              <a:gd name="connsiteX2" fmla="*/ 5429250 w 5429250"/>
              <a:gd name="connsiteY2" fmla="*/ 2178778 h 2178778"/>
              <a:gd name="connsiteX3" fmla="*/ 0 w 5429250"/>
              <a:gd name="connsiteY3" fmla="*/ 2178778 h 21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2178778">
                <a:moveTo>
                  <a:pt x="0" y="0"/>
                </a:moveTo>
                <a:lnTo>
                  <a:pt x="5429250" y="0"/>
                </a:lnTo>
                <a:lnTo>
                  <a:pt x="5429250" y="2178778"/>
                </a:lnTo>
                <a:lnTo>
                  <a:pt x="0" y="2178778"/>
                </a:lnTo>
                <a:close/>
              </a:path>
            </a:pathLst>
          </a:custGeom>
        </p:spPr>
      </p:pic>
      <p:graphicFrame>
        <p:nvGraphicFramePr>
          <p:cNvPr id="47" name="차트 46"/>
          <p:cNvGraphicFramePr/>
          <p:nvPr>
            <p:extLst>
              <p:ext uri="{D42A27DB-BD31-4B8C-83A1-F6EECF244321}">
                <p14:modId xmlns:p14="http://schemas.microsoft.com/office/powerpoint/2010/main" val="1888137418"/>
              </p:ext>
            </p:extLst>
          </p:nvPr>
        </p:nvGraphicFramePr>
        <p:xfrm>
          <a:off x="984771" y="1632314"/>
          <a:ext cx="7497024" cy="479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54A2-7257-4DD9-A131-C4339BDB7C8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4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AF3FC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자유형 30"/>
          <p:cNvSpPr/>
          <p:nvPr/>
        </p:nvSpPr>
        <p:spPr>
          <a:xfrm>
            <a:off x="409575" y="266700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409575" y="266699"/>
            <a:ext cx="11372850" cy="6315075"/>
          </a:xfrm>
          <a:custGeom>
            <a:avLst/>
            <a:gdLst>
              <a:gd name="connsiteX0" fmla="*/ 3190875 w 11372850"/>
              <a:gd name="connsiteY0" fmla="*/ 0 h 5743576"/>
              <a:gd name="connsiteX1" fmla="*/ 7965281 w 11372850"/>
              <a:gd name="connsiteY1" fmla="*/ 0 h 5743576"/>
              <a:gd name="connsiteX2" fmla="*/ 7965281 w 11372850"/>
              <a:gd name="connsiteY2" fmla="*/ 4561 h 5743576"/>
              <a:gd name="connsiteX3" fmla="*/ 8010525 w 11372850"/>
              <a:gd name="connsiteY3" fmla="*/ 0 h 5743576"/>
              <a:gd name="connsiteX4" fmla="*/ 8663729 w 11372850"/>
              <a:gd name="connsiteY4" fmla="*/ 532377 h 5743576"/>
              <a:gd name="connsiteX5" fmla="*/ 8676795 w 11372850"/>
              <a:gd name="connsiteY5" fmla="*/ 661989 h 5743576"/>
              <a:gd name="connsiteX6" fmla="*/ 10661526 w 11372850"/>
              <a:gd name="connsiteY6" fmla="*/ 661989 h 5743576"/>
              <a:gd name="connsiteX7" fmla="*/ 10695794 w 11372850"/>
              <a:gd name="connsiteY7" fmla="*/ 658740 h 5743576"/>
              <a:gd name="connsiteX8" fmla="*/ 11359095 w 11372850"/>
              <a:gd name="connsiteY8" fmla="*/ 1167199 h 5743576"/>
              <a:gd name="connsiteX9" fmla="*/ 11371829 w 11372850"/>
              <a:gd name="connsiteY9" fmla="*/ 1286010 h 5743576"/>
              <a:gd name="connsiteX10" fmla="*/ 11372849 w 11372850"/>
              <a:gd name="connsiteY10" fmla="*/ 1286010 h 5743576"/>
              <a:gd name="connsiteX11" fmla="*/ 11372849 w 11372850"/>
              <a:gd name="connsiteY11" fmla="*/ 1295527 h 5743576"/>
              <a:gd name="connsiteX12" fmla="*/ 11372850 w 11372850"/>
              <a:gd name="connsiteY12" fmla="*/ 1295536 h 5743576"/>
              <a:gd name="connsiteX13" fmla="*/ 11372849 w 11372850"/>
              <a:gd name="connsiteY13" fmla="*/ 1295546 h 5743576"/>
              <a:gd name="connsiteX14" fmla="*/ 11372849 w 11372850"/>
              <a:gd name="connsiteY14" fmla="*/ 5119651 h 5743576"/>
              <a:gd name="connsiteX15" fmla="*/ 10709477 w 11372850"/>
              <a:gd name="connsiteY15" fmla="*/ 5743576 h 5743576"/>
              <a:gd name="connsiteX16" fmla="*/ 663372 w 11372850"/>
              <a:gd name="connsiteY16" fmla="*/ 5743576 h 5743576"/>
              <a:gd name="connsiteX17" fmla="*/ 0 w 11372850"/>
              <a:gd name="connsiteY17" fmla="*/ 5119651 h 5743576"/>
              <a:gd name="connsiteX18" fmla="*/ 0 w 11372850"/>
              <a:gd name="connsiteY18" fmla="*/ 623926 h 5743576"/>
              <a:gd name="connsiteX19" fmla="*/ 663372 w 11372850"/>
              <a:gd name="connsiteY19" fmla="*/ 1 h 5743576"/>
              <a:gd name="connsiteX20" fmla="*/ 3190875 w 11372850"/>
              <a:gd name="connsiteY20" fmla="*/ 1 h 5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72850" h="5743576">
                <a:moveTo>
                  <a:pt x="3190875" y="0"/>
                </a:moveTo>
                <a:lnTo>
                  <a:pt x="7965281" y="0"/>
                </a:lnTo>
                <a:lnTo>
                  <a:pt x="7965281" y="4561"/>
                </a:lnTo>
                <a:lnTo>
                  <a:pt x="8010525" y="0"/>
                </a:lnTo>
                <a:cubicBezTo>
                  <a:pt x="8332732" y="0"/>
                  <a:pt x="8601557" y="228550"/>
                  <a:pt x="8663729" y="532377"/>
                </a:cubicBezTo>
                <a:lnTo>
                  <a:pt x="8676795" y="661989"/>
                </a:lnTo>
                <a:lnTo>
                  <a:pt x="10661526" y="661989"/>
                </a:lnTo>
                <a:lnTo>
                  <a:pt x="10695794" y="658740"/>
                </a:lnTo>
                <a:cubicBezTo>
                  <a:pt x="11022980" y="658740"/>
                  <a:pt x="11295962" y="877022"/>
                  <a:pt x="11359095" y="1167199"/>
                </a:cubicBezTo>
                <a:lnTo>
                  <a:pt x="11371829" y="1286010"/>
                </a:lnTo>
                <a:lnTo>
                  <a:pt x="11372849" y="1286010"/>
                </a:lnTo>
                <a:lnTo>
                  <a:pt x="11372849" y="1295527"/>
                </a:lnTo>
                <a:lnTo>
                  <a:pt x="11372850" y="1295536"/>
                </a:lnTo>
                <a:lnTo>
                  <a:pt x="11372849" y="1295546"/>
                </a:lnTo>
                <a:lnTo>
                  <a:pt x="11372849" y="5119651"/>
                </a:lnTo>
                <a:cubicBezTo>
                  <a:pt x="11372849" y="5464235"/>
                  <a:pt x="11075847" y="5743576"/>
                  <a:pt x="10709477" y="5743576"/>
                </a:cubicBezTo>
                <a:lnTo>
                  <a:pt x="663372" y="5743576"/>
                </a:lnTo>
                <a:cubicBezTo>
                  <a:pt x="297002" y="5743576"/>
                  <a:pt x="0" y="5464235"/>
                  <a:pt x="0" y="5119651"/>
                </a:cubicBezTo>
                <a:lnTo>
                  <a:pt x="0" y="623926"/>
                </a:lnTo>
                <a:cubicBezTo>
                  <a:pt x="0" y="279342"/>
                  <a:pt x="297002" y="1"/>
                  <a:pt x="663372" y="1"/>
                </a:cubicBezTo>
                <a:lnTo>
                  <a:pt x="3190875" y="1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771" y="415379"/>
            <a:ext cx="743665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EFAF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날씨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오늘까지 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폭염</a:t>
            </a:r>
            <a:r>
              <a:rPr lang="en-US" altLang="ko-KR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'…</a:t>
            </a:r>
            <a:r>
              <a:rPr lang="ko-KR" altLang="en-US" sz="4000" spc="-150" dirty="0">
                <a:ln w="12700"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전국 차츰 비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"/>
          <a:stretch>
            <a:fillRect/>
          </a:stretch>
        </p:blipFill>
        <p:spPr>
          <a:xfrm>
            <a:off x="6762750" y="542925"/>
            <a:ext cx="5429250" cy="2178778"/>
          </a:xfrm>
          <a:custGeom>
            <a:avLst/>
            <a:gdLst>
              <a:gd name="connsiteX0" fmla="*/ 0 w 5429250"/>
              <a:gd name="connsiteY0" fmla="*/ 0 h 2178778"/>
              <a:gd name="connsiteX1" fmla="*/ 5429250 w 5429250"/>
              <a:gd name="connsiteY1" fmla="*/ 0 h 2178778"/>
              <a:gd name="connsiteX2" fmla="*/ 5429250 w 5429250"/>
              <a:gd name="connsiteY2" fmla="*/ 2178778 h 2178778"/>
              <a:gd name="connsiteX3" fmla="*/ 0 w 5429250"/>
              <a:gd name="connsiteY3" fmla="*/ 2178778 h 21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2178778">
                <a:moveTo>
                  <a:pt x="0" y="0"/>
                </a:moveTo>
                <a:lnTo>
                  <a:pt x="5429250" y="0"/>
                </a:lnTo>
                <a:lnTo>
                  <a:pt x="5429250" y="2178778"/>
                </a:lnTo>
                <a:lnTo>
                  <a:pt x="0" y="2178778"/>
                </a:lnTo>
                <a:close/>
              </a:path>
            </a:pathLst>
          </a:custGeom>
        </p:spPr>
      </p:pic>
      <p:sp>
        <p:nvSpPr>
          <p:cNvPr id="32" name="모서리가 둥근 직사각형 31"/>
          <p:cNvSpPr/>
          <p:nvPr/>
        </p:nvSpPr>
        <p:spPr>
          <a:xfrm>
            <a:off x="984771" y="2077695"/>
            <a:ext cx="3040527" cy="367553"/>
          </a:xfrm>
          <a:prstGeom prst="roundRect">
            <a:avLst>
              <a:gd name="adj" fmla="val 50000"/>
            </a:avLst>
          </a:prstGeom>
          <a:pattFill prst="ltUpDiag">
            <a:fgClr>
              <a:srgbClr val="C2CBD8"/>
            </a:fgClr>
            <a:bgClr>
              <a:schemeClr val="bg1"/>
            </a:bgClr>
          </a:patt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때이른 더위에 고생 참 많으시죠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600" dirty="0"/>
          </a:p>
        </p:txBody>
      </p:sp>
      <p:sp>
        <p:nvSpPr>
          <p:cNvPr id="25" name="직사각형 24"/>
          <p:cNvSpPr/>
          <p:nvPr/>
        </p:nvSpPr>
        <p:spPr>
          <a:xfrm>
            <a:off x="1132341" y="2619714"/>
            <a:ext cx="2745386" cy="185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그래도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폭염 수준의 더위는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오늘까지만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견뎌 주시면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되겠습니다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오늘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서울의 낮 기온이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32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대구가 </a:t>
            </a:r>
            <a:r>
              <a:rPr lang="en-US" altLang="ko-KR" sz="12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34</a:t>
            </a:r>
            <a:r>
              <a:rPr lang="ko-KR" altLang="en-US" sz="12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 등 </a:t>
            </a:r>
            <a:r>
              <a:rPr lang="ko-KR" altLang="en-US" sz="12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전국이 </a:t>
            </a:r>
            <a:r>
              <a:rPr lang="en-US" altLang="ko-KR" sz="1200" spc="-80" dirty="0">
                <a:solidFill>
                  <a:srgbClr val="F2609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33</a:t>
            </a:r>
            <a:r>
              <a:rPr lang="ko-KR" altLang="en-US" sz="1200" spc="-80" dirty="0">
                <a:solidFill>
                  <a:srgbClr val="F2609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 </a:t>
            </a:r>
            <a:r>
              <a:rPr lang="ko-KR" altLang="en-US" sz="12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선을 넘나들겠고요</a:t>
            </a:r>
            <a:r>
              <a:rPr lang="en-US" altLang="ko-KR" sz="12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endParaRPr lang="en-US" altLang="ko-KR" sz="1200" spc="-8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오늘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이후로는 폭염의 기세가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차츰     꺾이겠습니다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4502918" y="2077695"/>
            <a:ext cx="3040527" cy="367553"/>
          </a:xfrm>
          <a:prstGeom prst="roundRect">
            <a:avLst>
              <a:gd name="adj" fmla="val 50000"/>
            </a:avLst>
          </a:prstGeom>
          <a:pattFill prst="ltUpDiag">
            <a:fgClr>
              <a:srgbClr val="C2CBD8"/>
            </a:fgClr>
            <a:bgClr>
              <a:schemeClr val="bg1"/>
            </a:bgClr>
          </a:patt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이제는</a:t>
            </a:r>
            <a:endParaRPr lang="ko-KR" altLang="en-US" sz="1600" dirty="0"/>
          </a:p>
        </p:txBody>
      </p:sp>
      <p:sp>
        <p:nvSpPr>
          <p:cNvPr id="39" name="직사각형 38"/>
          <p:cNvSpPr/>
          <p:nvPr/>
        </p:nvSpPr>
        <p:spPr>
          <a:xfrm>
            <a:off x="4650488" y="2585288"/>
            <a:ext cx="2745386" cy="162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장마에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대비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잘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해주셔야겠습니다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당장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 오후부터 제주도에는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이른 장마가 찾아오겠고요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80975" indent="-1809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밤이면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서울을 비롯한 </a:t>
            </a:r>
            <a:r>
              <a:rPr lang="ko-KR" altLang="en-US" sz="1200" dirty="0"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전국적으로도 </a:t>
            </a:r>
            <a:r>
              <a:rPr lang="ko-KR" altLang="en-US" sz="1200" dirty="0" smtClean="0">
                <a:solidFill>
                  <a:srgbClr val="F26098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비가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내리겠습니다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/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54A2-7257-4DD9-A131-C4339BDB7C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8021065" y="2077695"/>
            <a:ext cx="3040527" cy="367553"/>
          </a:xfrm>
          <a:prstGeom prst="roundRect">
            <a:avLst>
              <a:gd name="adj" fmla="val 50000"/>
            </a:avLst>
          </a:prstGeom>
          <a:pattFill prst="ltUpDiag">
            <a:fgClr>
              <a:srgbClr val="C2CBD8"/>
            </a:fgClr>
            <a:bgClr>
              <a:schemeClr val="bg1"/>
            </a:bgClr>
          </a:patt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특히 제주 남부와 산지에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168635" y="2585288"/>
            <a:ext cx="2745386" cy="2073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최고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100mm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이상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쏟아지면서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호우  주의보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까지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내려지겠고요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lvl="0" indent="-1714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lvl="0" indent="-171450" algn="di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충청과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남부 지방에도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30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70mm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까지 비가 내리겠습니다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이들 지역을 </a:t>
            </a:r>
            <a:r>
              <a:rPr lang="ko-KR" altLang="en-US" sz="12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중심으로는 </a:t>
            </a:r>
            <a:r>
              <a:rPr lang="ko-KR" altLang="en-US" sz="12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벼락과 돌풍도 동반되겠고요</a:t>
            </a:r>
            <a:r>
              <a:rPr lang="en-US" altLang="ko-KR" sz="12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1200" spc="-7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lvl="0" indent="-1714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lvl="0" indent="-1714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서울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등 중북부 지방에는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30mm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까지는 내릴 수 있겠습니다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96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519</Words>
  <Application>Microsoft Office PowerPoint</Application>
  <PresentationFormat>와이드스크린</PresentationFormat>
  <Paragraphs>89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나눔스퀘어</vt:lpstr>
      <vt:lpstr>나눔스퀘어 Bold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inha</dc:creator>
  <cp:lastModifiedBy>inha</cp:lastModifiedBy>
  <cp:revision>50</cp:revision>
  <dcterms:created xsi:type="dcterms:W3CDTF">2020-06-10T02:37:31Z</dcterms:created>
  <dcterms:modified xsi:type="dcterms:W3CDTF">2020-06-11T05:31:10Z</dcterms:modified>
</cp:coreProperties>
</file>